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4" d="100"/>
          <a:sy n="64" d="100"/>
        </p:scale>
        <p:origin x="91"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421558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243889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320581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87488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241269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20082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399523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286141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92163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144795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07459893-C7C4-4261-87A3-724DCD9AE0F5}" type="datetimeFigureOut">
              <a:rPr lang="zh-HK" altLang="en-US" smtClean="0"/>
              <a:t>18/1/2025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85357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59893-C7C4-4261-87A3-724DCD9AE0F5}" type="datetimeFigureOut">
              <a:rPr lang="zh-HK" altLang="en-US" smtClean="0"/>
              <a:t>18/1/2025</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A3D97-EB4F-4663-9ECC-103CB39B2051}" type="slidenum">
              <a:rPr lang="zh-HK" altLang="en-US" smtClean="0"/>
              <a:t>‹#›</a:t>
            </a:fld>
            <a:endParaRPr lang="zh-HK" altLang="en-US"/>
          </a:p>
        </p:txBody>
      </p:sp>
    </p:spTree>
    <p:extLst>
      <p:ext uri="{BB962C8B-B14F-4D97-AF65-F5344CB8AC3E}">
        <p14:creationId xmlns:p14="http://schemas.microsoft.com/office/powerpoint/2010/main" val="4076926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BD0831-C138-4831-A8B4-1F95F9F21590}"/>
              </a:ext>
            </a:extLst>
          </p:cNvPr>
          <p:cNvSpPr>
            <a:spLocks noGrp="1"/>
          </p:cNvSpPr>
          <p:nvPr>
            <p:ph type="ctrTitle"/>
          </p:nvPr>
        </p:nvSpPr>
        <p:spPr/>
        <p:txBody>
          <a:bodyPr/>
          <a:lstStyle/>
          <a:p>
            <a:endParaRPr lang="zh-HK" altLang="en-US"/>
          </a:p>
        </p:txBody>
      </p:sp>
      <p:sp>
        <p:nvSpPr>
          <p:cNvPr id="3" name="副標題 2">
            <a:extLst>
              <a:ext uri="{FF2B5EF4-FFF2-40B4-BE49-F238E27FC236}">
                <a16:creationId xmlns:a16="http://schemas.microsoft.com/office/drawing/2014/main" id="{26B9DA59-E1AA-469B-936B-B1AF470C988A}"/>
              </a:ext>
            </a:extLst>
          </p:cNvPr>
          <p:cNvSpPr>
            <a:spLocks noGrp="1"/>
          </p:cNvSpPr>
          <p:nvPr>
            <p:ph type="subTitle" idx="1"/>
          </p:nvPr>
        </p:nvSpPr>
        <p:spPr/>
        <p:txBody>
          <a:bodyPr/>
          <a:lstStyle/>
          <a:p>
            <a:endParaRPr lang="zh-HK" altLang="en-US"/>
          </a:p>
        </p:txBody>
      </p:sp>
      <p:pic>
        <p:nvPicPr>
          <p:cNvPr id="4" name="圖片 3">
            <a:extLst>
              <a:ext uri="{FF2B5EF4-FFF2-40B4-BE49-F238E27FC236}">
                <a16:creationId xmlns:a16="http://schemas.microsoft.com/office/drawing/2014/main" id="{40A90431-9DB2-48E9-9716-23221DAE3541}"/>
              </a:ext>
            </a:extLst>
          </p:cNvPr>
          <p:cNvPicPr>
            <a:picLocks noChangeAspect="1"/>
          </p:cNvPicPr>
          <p:nvPr/>
        </p:nvPicPr>
        <p:blipFill>
          <a:blip r:embed="rId2"/>
          <a:stretch>
            <a:fillRect/>
          </a:stretch>
        </p:blipFill>
        <p:spPr>
          <a:xfrm>
            <a:off x="0" y="-1"/>
            <a:ext cx="12192000" cy="6858001"/>
          </a:xfrm>
          <a:prstGeom prst="rect">
            <a:avLst/>
          </a:prstGeom>
        </p:spPr>
      </p:pic>
      <p:sp>
        <p:nvSpPr>
          <p:cNvPr id="5" name="文字方塊 4">
            <a:extLst>
              <a:ext uri="{FF2B5EF4-FFF2-40B4-BE49-F238E27FC236}">
                <a16:creationId xmlns:a16="http://schemas.microsoft.com/office/drawing/2014/main" id="{96E3A2D2-B9AE-43B2-AE97-0D25DE565E2A}"/>
              </a:ext>
            </a:extLst>
          </p:cNvPr>
          <p:cNvSpPr txBox="1"/>
          <p:nvPr/>
        </p:nvSpPr>
        <p:spPr>
          <a:xfrm>
            <a:off x="2939066" y="707122"/>
            <a:ext cx="6676623" cy="646331"/>
          </a:xfrm>
          <a:prstGeom prst="rect">
            <a:avLst/>
          </a:prstGeom>
          <a:noFill/>
        </p:spPr>
        <p:txBody>
          <a:bodyPr wrap="square" rtlCol="0">
            <a:spAutoFit/>
          </a:bodyPr>
          <a:lstStyle/>
          <a:p>
            <a:r>
              <a:rPr lang="zh-TW" altLang="en-US" sz="3600">
                <a:solidFill>
                  <a:srgbClr val="FFFF00"/>
                </a:solidFill>
              </a:rPr>
              <a:t>明愛沙田及隆亨</a:t>
            </a:r>
            <a:r>
              <a:rPr lang="zh-CN" altLang="en-US" sz="3600">
                <a:solidFill>
                  <a:srgbClr val="FFFF00"/>
                </a:solidFill>
              </a:rPr>
              <a:t>賀新年唱歌表演</a:t>
            </a:r>
            <a:endParaRPr lang="zh-HK" altLang="en-US" sz="3600">
              <a:solidFill>
                <a:srgbClr val="FFFF00"/>
              </a:solidFill>
            </a:endParaRPr>
          </a:p>
        </p:txBody>
      </p:sp>
      <p:pic>
        <p:nvPicPr>
          <p:cNvPr id="8" name="圖片 7">
            <a:extLst>
              <a:ext uri="{FF2B5EF4-FFF2-40B4-BE49-F238E27FC236}">
                <a16:creationId xmlns:a16="http://schemas.microsoft.com/office/drawing/2014/main" id="{99C80D3B-77D4-41A1-BB4E-A57D3B6B6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07" y="3685642"/>
            <a:ext cx="3678175" cy="2758632"/>
          </a:xfrm>
          <a:prstGeom prst="rect">
            <a:avLst/>
          </a:prstGeom>
        </p:spPr>
      </p:pic>
      <p:pic>
        <p:nvPicPr>
          <p:cNvPr id="10" name="圖片 9">
            <a:extLst>
              <a:ext uri="{FF2B5EF4-FFF2-40B4-BE49-F238E27FC236}">
                <a16:creationId xmlns:a16="http://schemas.microsoft.com/office/drawing/2014/main" id="{23354D14-2838-4A9D-B4CC-55F07D490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097" y="3685642"/>
            <a:ext cx="3678176" cy="2758632"/>
          </a:xfrm>
          <a:prstGeom prst="rect">
            <a:avLst/>
          </a:prstGeom>
        </p:spPr>
      </p:pic>
      <p:pic>
        <p:nvPicPr>
          <p:cNvPr id="12" name="圖片 11">
            <a:extLst>
              <a:ext uri="{FF2B5EF4-FFF2-40B4-BE49-F238E27FC236}">
                <a16:creationId xmlns:a16="http://schemas.microsoft.com/office/drawing/2014/main" id="{B15F09A2-6A68-46CC-B10E-31B5ED0AB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3988" y="3685642"/>
            <a:ext cx="3678175" cy="2758632"/>
          </a:xfrm>
          <a:prstGeom prst="rect">
            <a:avLst/>
          </a:prstGeom>
        </p:spPr>
      </p:pic>
      <p:sp>
        <p:nvSpPr>
          <p:cNvPr id="13" name="文字方塊 12">
            <a:extLst>
              <a:ext uri="{FF2B5EF4-FFF2-40B4-BE49-F238E27FC236}">
                <a16:creationId xmlns:a16="http://schemas.microsoft.com/office/drawing/2014/main" id="{894F7F55-74D5-45F7-BE99-DC819FBD0CF2}"/>
              </a:ext>
            </a:extLst>
          </p:cNvPr>
          <p:cNvSpPr txBox="1"/>
          <p:nvPr/>
        </p:nvSpPr>
        <p:spPr>
          <a:xfrm>
            <a:off x="2037626" y="1600200"/>
            <a:ext cx="4062663" cy="369332"/>
          </a:xfrm>
          <a:prstGeom prst="rect">
            <a:avLst/>
          </a:prstGeom>
          <a:noFill/>
        </p:spPr>
        <p:txBody>
          <a:bodyPr wrap="square" rtlCol="0">
            <a:spAutoFit/>
          </a:bodyPr>
          <a:lstStyle/>
          <a:p>
            <a:r>
              <a:rPr lang="zh-CN" altLang="en-US">
                <a:latin typeface="標楷體" panose="03000509000000000000" pitchFamily="65" charset="-120"/>
                <a:ea typeface="標楷體" panose="03000509000000000000" pitchFamily="65" charset="-120"/>
              </a:rPr>
              <a:t>對象：</a:t>
            </a:r>
            <a:r>
              <a:rPr lang="en-US" altLang="zh-CN">
                <a:latin typeface="標楷體" panose="03000509000000000000" pitchFamily="65" charset="-120"/>
                <a:ea typeface="標楷體" panose="03000509000000000000" pitchFamily="65" charset="-120"/>
              </a:rPr>
              <a:t>K3</a:t>
            </a:r>
            <a:r>
              <a:rPr lang="zh-CN" altLang="en-US">
                <a:latin typeface="標楷體" panose="03000509000000000000" pitchFamily="65" charset="-120"/>
                <a:ea typeface="標楷體" panose="03000509000000000000" pitchFamily="65" charset="-120"/>
              </a:rPr>
              <a:t>小朋友</a:t>
            </a:r>
            <a:endParaRPr lang="zh-HK" altLang="en-US">
              <a:latin typeface="標楷體" panose="03000509000000000000" pitchFamily="65" charset="-120"/>
              <a:ea typeface="標楷體" panose="03000509000000000000" pitchFamily="65" charset="-120"/>
            </a:endParaRPr>
          </a:p>
        </p:txBody>
      </p:sp>
      <p:sp>
        <p:nvSpPr>
          <p:cNvPr id="14" name="文字方塊 13">
            <a:extLst>
              <a:ext uri="{FF2B5EF4-FFF2-40B4-BE49-F238E27FC236}">
                <a16:creationId xmlns:a16="http://schemas.microsoft.com/office/drawing/2014/main" id="{B94637F2-2B3E-4DA9-98F9-98EEE4EBCF48}"/>
              </a:ext>
            </a:extLst>
          </p:cNvPr>
          <p:cNvSpPr txBox="1"/>
          <p:nvPr/>
        </p:nvSpPr>
        <p:spPr>
          <a:xfrm>
            <a:off x="2033333" y="2152283"/>
            <a:ext cx="9795912" cy="369332"/>
          </a:xfrm>
          <a:prstGeom prst="rect">
            <a:avLst/>
          </a:prstGeom>
          <a:noFill/>
        </p:spPr>
        <p:txBody>
          <a:bodyPr wrap="square" rtlCol="0">
            <a:spAutoFit/>
          </a:bodyPr>
          <a:lstStyle/>
          <a:p>
            <a:r>
              <a:rPr lang="zh-CN" altLang="en-US">
                <a:latin typeface="標楷體" panose="03000509000000000000" pitchFamily="65" charset="-120"/>
                <a:ea typeface="標楷體" panose="03000509000000000000" pitchFamily="65" charset="-120"/>
              </a:rPr>
              <a:t>目標：</a:t>
            </a:r>
            <a:r>
              <a:rPr lang="zh-TW" altLang="en-US">
                <a:latin typeface="標楷體" panose="03000509000000000000" pitchFamily="65" charset="-120"/>
                <a:ea typeface="標楷體" panose="03000509000000000000" pitchFamily="65" charset="-120"/>
              </a:rPr>
              <a:t>學習</a:t>
            </a:r>
            <a:r>
              <a:rPr lang="zh-CN" altLang="en-US">
                <a:latin typeface="標楷體" panose="03000509000000000000" pitchFamily="65" charset="-120"/>
                <a:ea typeface="標楷體" panose="03000509000000000000" pitchFamily="65" charset="-120"/>
              </a:rPr>
              <a:t>唱新年歌</a:t>
            </a:r>
            <a:r>
              <a:rPr lang="en-US" altLang="zh-HK"/>
              <a:t>〈</a:t>
            </a:r>
            <a:r>
              <a:rPr lang="zh-CN" altLang="en-US">
                <a:latin typeface="標楷體" panose="03000509000000000000" pitchFamily="65" charset="-120"/>
                <a:ea typeface="標楷體" panose="03000509000000000000" pitchFamily="65" charset="-120"/>
              </a:rPr>
              <a:t>新年幸福繞</a:t>
            </a:r>
            <a:r>
              <a:rPr lang="en-US" altLang="zh-HK"/>
              <a:t>〉</a:t>
            </a:r>
            <a:r>
              <a:rPr lang="zh-CN" altLang="en-US">
                <a:latin typeface="標楷體" panose="03000509000000000000" pitchFamily="65" charset="-120"/>
                <a:ea typeface="標楷體" panose="03000509000000000000" pitchFamily="65" charset="-120"/>
              </a:rPr>
              <a:t>及</a:t>
            </a:r>
            <a:r>
              <a:rPr lang="zh-TW" altLang="en-US">
                <a:latin typeface="標楷體" panose="03000509000000000000" pitchFamily="65" charset="-120"/>
                <a:ea typeface="標楷體" panose="03000509000000000000" pitchFamily="65" charset="-120"/>
              </a:rPr>
              <a:t>拜年說的吉祥話</a:t>
            </a:r>
            <a:r>
              <a:rPr lang="zh-CN" altLang="en-US">
                <a:latin typeface="標楷體" panose="03000509000000000000" pitchFamily="65" charset="-120"/>
                <a:ea typeface="標楷體" panose="03000509000000000000" pitchFamily="65" charset="-120"/>
              </a:rPr>
              <a:t>及培養幼兒敬重老人家的積極態度</a:t>
            </a:r>
            <a:endParaRPr lang="zh-HK" altLang="en-US">
              <a:latin typeface="標楷體" panose="03000509000000000000" pitchFamily="65" charset="-120"/>
              <a:ea typeface="標楷體" panose="03000509000000000000" pitchFamily="65" charset="-120"/>
            </a:endParaRPr>
          </a:p>
        </p:txBody>
      </p:sp>
      <p:sp>
        <p:nvSpPr>
          <p:cNvPr id="15" name="文字方塊 14">
            <a:extLst>
              <a:ext uri="{FF2B5EF4-FFF2-40B4-BE49-F238E27FC236}">
                <a16:creationId xmlns:a16="http://schemas.microsoft.com/office/drawing/2014/main" id="{94A2BF7E-C329-4D5C-8B43-6A160C6FE3B2}"/>
              </a:ext>
            </a:extLst>
          </p:cNvPr>
          <p:cNvSpPr txBox="1"/>
          <p:nvPr/>
        </p:nvSpPr>
        <p:spPr>
          <a:xfrm>
            <a:off x="2033334" y="2704366"/>
            <a:ext cx="9143999" cy="646331"/>
          </a:xfrm>
          <a:prstGeom prst="rect">
            <a:avLst/>
          </a:prstGeom>
          <a:noFill/>
        </p:spPr>
        <p:txBody>
          <a:bodyPr wrap="square" rtlCol="0">
            <a:spAutoFit/>
          </a:bodyPr>
          <a:lstStyle/>
          <a:p>
            <a:r>
              <a:rPr lang="zh-CN" altLang="en-US">
                <a:latin typeface="標楷體" panose="03000509000000000000" pitchFamily="65" charset="-120"/>
                <a:ea typeface="標楷體" panose="03000509000000000000" pitchFamily="65" charset="-120"/>
              </a:rPr>
              <a:t>活動簡介：學習新年歌曲</a:t>
            </a:r>
            <a:r>
              <a:rPr lang="en-US" altLang="zh-HK">
                <a:latin typeface="標楷體" panose="03000509000000000000" pitchFamily="65" charset="-120"/>
                <a:ea typeface="標楷體" panose="03000509000000000000" pitchFamily="65" charset="-120"/>
              </a:rPr>
              <a:t>〈</a:t>
            </a:r>
            <a:r>
              <a:rPr lang="zh-CN" altLang="en-US">
                <a:latin typeface="標楷體" panose="03000509000000000000" pitchFamily="65" charset="-120"/>
                <a:ea typeface="標楷體" panose="03000509000000000000" pitchFamily="65" charset="-120"/>
              </a:rPr>
              <a:t>新年幸福繞</a:t>
            </a:r>
            <a:r>
              <a:rPr lang="en-US" altLang="zh-HK">
                <a:latin typeface="標楷體" panose="03000509000000000000" pitchFamily="65" charset="-120"/>
                <a:ea typeface="標楷體" panose="03000509000000000000" pitchFamily="65" charset="-120"/>
              </a:rPr>
              <a:t>〉</a:t>
            </a:r>
            <a:r>
              <a:rPr lang="zh-CN" altLang="en-US">
                <a:latin typeface="標楷體" panose="03000509000000000000" pitchFamily="65" charset="-120"/>
                <a:ea typeface="標楷體" panose="03000509000000000000" pitchFamily="65" charset="-120"/>
              </a:rPr>
              <a:t>以及學習吉祥話，每天在學校練習並熟練後到</a:t>
            </a:r>
            <a:r>
              <a:rPr lang="zh-TW" altLang="en-US">
                <a:latin typeface="標楷體" panose="03000509000000000000" pitchFamily="65" charset="-120"/>
                <a:ea typeface="標楷體" panose="03000509000000000000" pitchFamily="65" charset="-120"/>
              </a:rPr>
              <a:t>明愛沙田及隆亨綜合家居照顧服務的團年飯活動為各位親愛的公公婆婆們表演</a:t>
            </a:r>
            <a:r>
              <a:rPr lang="zh-CN" altLang="en-US">
                <a:latin typeface="標楷體" panose="03000509000000000000" pitchFamily="65" charset="-120"/>
                <a:ea typeface="標楷體" panose="03000509000000000000" pitchFamily="65" charset="-120"/>
              </a:rPr>
              <a:t>。</a:t>
            </a:r>
            <a:endParaRPr lang="zh-HK"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36998973"/>
      </p:ext>
    </p:extLst>
  </p:cSld>
  <p:clrMapOvr>
    <a:masterClrMapping/>
  </p:clrMapOvr>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84</Words>
  <Application>Microsoft Office PowerPoint</Application>
  <PresentationFormat>寬螢幕</PresentationFormat>
  <Paragraphs>4</Paragraphs>
  <Slides>1</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vt:i4>
      </vt:variant>
    </vt:vector>
  </HeadingPairs>
  <TitlesOfParts>
    <vt:vector size="8" baseType="lpstr">
      <vt:lpstr>等线</vt:lpstr>
      <vt:lpstr>新細明體</vt:lpstr>
      <vt:lpstr>標楷體</vt:lpstr>
      <vt:lpstr>Arial</vt:lpstr>
      <vt:lpstr>Calibri</vt:lpstr>
      <vt:lpstr>Calibri Light</vt:lpstr>
      <vt:lpstr>Office Theme</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4</cp:revision>
  <dcterms:created xsi:type="dcterms:W3CDTF">2025-01-18T02:51:19Z</dcterms:created>
  <dcterms:modified xsi:type="dcterms:W3CDTF">2025-01-18T03:19:11Z</dcterms:modified>
</cp:coreProperties>
</file>